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sldIdLst>
    <p:sldId id="256" r:id="rId5"/>
    <p:sldId id="264" r:id="rId6"/>
    <p:sldId id="263" r:id="rId7"/>
    <p:sldId id="265" r:id="rId8"/>
    <p:sldId id="267" r:id="rId9"/>
    <p:sldId id="268" r:id="rId10"/>
    <p:sldId id="280" r:id="rId11"/>
    <p:sldId id="270" r:id="rId12"/>
    <p:sldId id="269" r:id="rId13"/>
    <p:sldId id="271" r:id="rId14"/>
    <p:sldId id="272" r:id="rId15"/>
    <p:sldId id="273" r:id="rId16"/>
    <p:sldId id="295" r:id="rId17"/>
    <p:sldId id="302" r:id="rId18"/>
    <p:sldId id="275" r:id="rId19"/>
    <p:sldId id="276" r:id="rId20"/>
    <p:sldId id="277" r:id="rId21"/>
    <p:sldId id="278" r:id="rId22"/>
    <p:sldId id="279" r:id="rId23"/>
    <p:sldId id="301" r:id="rId24"/>
    <p:sldId id="281" r:id="rId25"/>
    <p:sldId id="300" r:id="rId26"/>
    <p:sldId id="283" r:id="rId27"/>
    <p:sldId id="284" r:id="rId28"/>
    <p:sldId id="294" r:id="rId29"/>
    <p:sldId id="286" r:id="rId30"/>
    <p:sldId id="288" r:id="rId31"/>
    <p:sldId id="296" r:id="rId32"/>
    <p:sldId id="289" r:id="rId33"/>
    <p:sldId id="299" r:id="rId34"/>
    <p:sldId id="298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26D"/>
    <a:srgbClr val="FF7F27"/>
    <a:srgbClr val="CC4CC0"/>
    <a:srgbClr val="F34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3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6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Elaboration Phase</a:t>
            </a:r>
          </a:p>
          <a:p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 – 19 de Abril 2021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1141" y="1505675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PMATE BackOffice </a:t>
            </a:r>
          </a:p>
        </p:txBody>
      </p:sp>
      <p:sp>
        <p:nvSpPr>
          <p:cNvPr id="6" name="Google Shape;193;p31"/>
          <p:cNvSpPr txBox="1">
            <a:spLocks/>
          </p:cNvSpPr>
          <p:nvPr/>
        </p:nvSpPr>
        <p:spPr>
          <a:xfrm>
            <a:off x="6158204" y="4632183"/>
            <a:ext cx="2880327" cy="18152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 err="1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Group</a:t>
            </a:r>
            <a:r>
              <a:rPr kumimoji="0" lang="pt-PT" sz="1600" b="0" i="0" u="none" strike="noStrike" kern="1200" cap="none" spc="0" normalizeH="0" noProof="0" dirty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10: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None/>
              <a:tabLst/>
              <a:defRPr/>
            </a:pPr>
            <a:endParaRPr kumimoji="0" lang="pt-PT" sz="1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5000">
                    <a:schemeClr val="tx2"/>
                  </a:gs>
                  <a:gs pos="73000">
                    <a:schemeClr val="tx2">
                      <a:lumMod val="60000"/>
                      <a:lumOff val="40000"/>
                    </a:schemeClr>
                  </a:gs>
                  <a:gs pos="0">
                    <a:schemeClr val="tx2">
                      <a:lumMod val="90000"/>
                      <a:lumOff val="10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lvl="0" algn="ctr" defTabSz="914400">
              <a:lnSpc>
                <a:spcPct val="80000"/>
              </a:lnSpc>
              <a:buSzPts val="1000"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Diogo Moreira - 93127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Fábio Carmelino - 93406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Luís Pereira - 93321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Maria Rocha - 93320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tabLst/>
              <a:defRPr/>
            </a:pPr>
            <a:r>
              <a:rPr lang="pt-PT" sz="16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Pedro Souto - 93106</a:t>
            </a:r>
            <a:endParaRPr kumimoji="0" lang="pt-PT" sz="1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5000">
                    <a:schemeClr val="tx2"/>
                  </a:gs>
                  <a:gs pos="73000">
                    <a:schemeClr val="tx2">
                      <a:lumMod val="60000"/>
                      <a:lumOff val="40000"/>
                    </a:schemeClr>
                  </a:gs>
                  <a:gs pos="0">
                    <a:schemeClr val="tx2">
                      <a:lumMod val="90000"/>
                      <a:lumOff val="10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Tx/>
              <a:buSzPts val="500"/>
              <a:buFont typeface="Arial" panose="020B0604020202020204" pitchFamily="34" charset="0"/>
              <a:buNone/>
              <a:tabLst/>
              <a:defRPr/>
            </a:pPr>
            <a:endParaRPr kumimoji="0" lang="pt-PT" sz="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5000">
                    <a:schemeClr val="tx2"/>
                  </a:gs>
                  <a:gs pos="73000">
                    <a:schemeClr val="tx2">
                      <a:lumMod val="60000"/>
                      <a:lumOff val="40000"/>
                    </a:schemeClr>
                  </a:gs>
                  <a:gs pos="0">
                    <a:schemeClr val="tx2">
                      <a:lumMod val="90000"/>
                      <a:lumOff val="10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Google Shape;194;p31"/>
          <p:cNvSpPr txBox="1"/>
          <p:nvPr/>
        </p:nvSpPr>
        <p:spPr>
          <a:xfrm>
            <a:off x="8829591" y="5072755"/>
            <a:ext cx="32496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</a:pPr>
            <a:r>
              <a:rPr lang="pt-PT" sz="1600" dirty="0" err="1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Advisors</a:t>
            </a:r>
            <a:r>
              <a:rPr lang="pt-PT" sz="1600" b="0" i="0" u="none" strike="noStrike" cap="none" dirty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:</a:t>
            </a:r>
            <a:endParaRPr sz="1600" dirty="0">
              <a:latin typeface="Corbel (Cabeçalhos)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</a:pPr>
            <a:r>
              <a:rPr lang="pt-BR" sz="1600" dirty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Prof. </a:t>
            </a:r>
            <a:r>
              <a:rPr lang="pt-BR" sz="1600" b="0" i="0" u="none" strike="noStrike" cap="none" dirty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André Monteiro</a:t>
            </a:r>
            <a:endParaRPr sz="1600" dirty="0">
              <a:latin typeface="Corbel (Cabeçalhos)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</a:pPr>
            <a:r>
              <a:rPr lang="pt-BR" sz="1600" dirty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Prof. </a:t>
            </a:r>
            <a:r>
              <a:rPr lang="pt-PT" sz="1600" b="0" i="0" u="none" strike="noStrike" cap="none" dirty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Joaquim Sousa Pinto</a:t>
            </a:r>
            <a:endParaRPr sz="1600" dirty="0">
              <a:latin typeface="Corbel (Cabeçalhos)"/>
            </a:endParaRP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071" y="2004919"/>
            <a:ext cx="10233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</a:t>
            </a:r>
          </a:p>
          <a:p>
            <a:pPr marL="10795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past competitions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0795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the tests of a competition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0795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Search for and recover the state of a test in a competition</a:t>
            </a:r>
            <a:endParaRPr lang="en-US" sz="2400" dirty="0">
              <a:solidFill>
                <a:srgbClr val="00B050"/>
              </a:solidFill>
            </a:endParaRPr>
          </a:p>
          <a:p>
            <a:pPr marL="10795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  Option to generate an HTML with the results of a competition</a:t>
            </a:r>
          </a:p>
          <a:p>
            <a:pPr marL="10795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F0"/>
                </a:solidFill>
                <a:effectLst/>
              </a:rPr>
              <a:t>Options for various kinds of statistical info. (total score per school, avg score per school etc.) </a:t>
            </a:r>
            <a:endParaRPr lang="en-US" sz="2400" b="0" dirty="0">
              <a:solidFill>
                <a:srgbClr val="00B0F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endParaRPr lang="pt-PT" sz="2400" dirty="0">
              <a:solidFill>
                <a:srgbClr val="00B050"/>
              </a:solidFill>
            </a:endParaRPr>
          </a:p>
        </p:txBody>
      </p:sp>
      <p:pic>
        <p:nvPicPr>
          <p:cNvPr id="9" name="Picture 8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B5F40A4-56C1-4BAF-831F-BD599823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8" y="1801753"/>
            <a:ext cx="816623" cy="8166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986989"/>
            <a:ext cx="10233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Register a School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schools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dirty="0">
                <a:solidFill>
                  <a:srgbClr val="00B050"/>
                </a:solidFill>
              </a:rPr>
              <a:t>R</a:t>
            </a: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egistration of schools in competitions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Associate a teacher to a school</a:t>
            </a:r>
          </a:p>
          <a:p>
            <a:pPr marL="11430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b="0" i="0" u="none" strike="noStrike" dirty="0">
                <a:solidFill>
                  <a:srgbClr val="FF7F27"/>
                </a:solidFill>
                <a:effectLst/>
              </a:rPr>
              <a:t>Map view of the schools involved in Pmate</a:t>
            </a:r>
            <a:endParaRPr lang="en-US" sz="2400" b="0" dirty="0">
              <a:solidFill>
                <a:srgbClr val="FF7F27"/>
              </a:solidFill>
              <a:effectLst/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EA606504-73F6-4FF6-98F8-924E953F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783823"/>
            <a:ext cx="816623" cy="8166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7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036" y="2184213"/>
            <a:ext cx="102338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400" dirty="0">
                <a:solidFill>
                  <a:srgbClr val="00B050"/>
                </a:solidFill>
              </a:rPr>
              <a:t>Create a new test or training game.</a:t>
            </a: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400" dirty="0">
                <a:solidFill>
                  <a:srgbClr val="00B050"/>
                </a:solidFill>
              </a:rPr>
              <a:t>Copy ‘question models’ from an older to a new test.</a:t>
            </a: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400" dirty="0">
                <a:solidFill>
                  <a:srgbClr val="00B0F0"/>
                </a:solidFill>
              </a:rPr>
              <a:t>List  students by school.</a:t>
            </a: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400" dirty="0">
                <a:solidFill>
                  <a:srgbClr val="FF7F27"/>
                </a:solidFill>
              </a:rPr>
              <a:t>Communication via email for a user or a target group of users (teachers, students, etc.).</a:t>
            </a: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B90A8D46-EA39-4CBC-B80E-14284456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3" y="1981047"/>
            <a:ext cx="816623" cy="8166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965" y="2202142"/>
            <a:ext cx="10233800" cy="28270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1076325" lvl="1" indent="-457200">
              <a:buFont typeface="+mj-lt"/>
              <a:buAutoNum type="arabicPeriod" startAt="18"/>
            </a:pPr>
            <a:r>
              <a:rPr lang="en-US" sz="2400" dirty="0">
                <a:solidFill>
                  <a:srgbClr val="00B0F0"/>
                </a:solidFill>
                <a:latin typeface="+mj-lt"/>
              </a:rPr>
              <a:t>Tab ‘</a:t>
            </a:r>
            <a:r>
              <a:rPr lang="en-US" sz="2400" dirty="0" err="1">
                <a:solidFill>
                  <a:srgbClr val="00B0F0"/>
                </a:solidFill>
                <a:latin typeface="+mj-lt"/>
              </a:rPr>
              <a:t>Utilizadores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’ 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to list and manage the roles of the users : search users, select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u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ser, add/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r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emove roles.</a:t>
            </a:r>
          </a:p>
          <a:p>
            <a:pPr marL="1133475" lvl="1" indent="-514350">
              <a:buFont typeface="+mj-lt"/>
              <a:buAutoNum type="arabicPeriod" startAt="18"/>
            </a:pPr>
            <a:endParaRPr lang="en-US" sz="2800" dirty="0"/>
          </a:p>
          <a:p>
            <a:pPr marL="1076325" lvl="1" indent="-457200">
              <a:buFont typeface="+mj-lt"/>
              <a:buAutoNum type="arabicPeriod" startAt="18"/>
            </a:pPr>
            <a:r>
              <a:rPr lang="en-US" sz="2400" dirty="0">
                <a:solidFill>
                  <a:srgbClr val="F34BD3"/>
                </a:solidFill>
                <a:latin typeface="+mj-lt"/>
              </a:rPr>
              <a:t>New </a:t>
            </a:r>
            <a:r>
              <a:rPr lang="en-US" dirty="0">
                <a:solidFill>
                  <a:srgbClr val="F34BD3"/>
                </a:solidFill>
                <a:latin typeface="+mj-lt"/>
              </a:rPr>
              <a:t>t</a:t>
            </a:r>
            <a:r>
              <a:rPr lang="en-US" sz="2400" dirty="0">
                <a:solidFill>
                  <a:srgbClr val="F34BD3"/>
                </a:solidFill>
                <a:latin typeface="+mj-lt"/>
              </a:rPr>
              <a:t>ab with a group chat for the administrators’ easier communication.</a:t>
            </a:r>
          </a:p>
          <a:p>
            <a:pPr marL="68580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pt-PT" sz="1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0EAA8C4-1972-40D0-9ED3-2FBE7C80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1998976"/>
            <a:ext cx="816623" cy="8166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5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1DDEE-467A-44FC-A2E8-AA1C0402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Corbel (Cabeçalhos)"/>
              </a:rPr>
              <a:t>Requirement Dependencies </a:t>
            </a:r>
            <a:endParaRPr lang="en-US" dirty="0">
              <a:latin typeface="Corbel (Cabeçalhos)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33B943-E19C-4894-A3A8-F3FD6E9F4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076" y="1915064"/>
            <a:ext cx="10233800" cy="4171971"/>
          </a:xfrm>
        </p:spPr>
        <p:txBody>
          <a:bodyPr>
            <a:normAutofit fontScale="77500" lnSpcReduction="20000"/>
          </a:bodyPr>
          <a:lstStyle/>
          <a:p>
            <a:r>
              <a:rPr lang="pt-PT" dirty="0" err="1"/>
              <a:t>Requirements</a:t>
            </a:r>
            <a:r>
              <a:rPr lang="pt-PT" dirty="0"/>
              <a:t> 1 </a:t>
            </a:r>
            <a:r>
              <a:rPr lang="pt-PT" dirty="0" err="1"/>
              <a:t>and</a:t>
            </a:r>
            <a:r>
              <a:rPr lang="pt-PT" dirty="0"/>
              <a:t> 2 </a:t>
            </a:r>
            <a:r>
              <a:rPr lang="pt-PT" dirty="0" err="1"/>
              <a:t>depend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: 3;</a:t>
            </a:r>
          </a:p>
          <a:p>
            <a:endParaRPr lang="pt-PT" dirty="0"/>
          </a:p>
          <a:p>
            <a:r>
              <a:rPr lang="pt-PT" dirty="0" err="1"/>
              <a:t>Requirement</a:t>
            </a:r>
            <a:r>
              <a:rPr lang="pt-PT" dirty="0"/>
              <a:t> 8 </a:t>
            </a:r>
            <a:r>
              <a:rPr lang="pt-PT" dirty="0" err="1"/>
              <a:t>depends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:  9,11,12;</a:t>
            </a:r>
          </a:p>
          <a:p>
            <a:endParaRPr lang="pt-PT" dirty="0"/>
          </a:p>
          <a:p>
            <a:r>
              <a:rPr lang="pt-PT" dirty="0" err="1"/>
              <a:t>Requirement</a:t>
            </a:r>
            <a:r>
              <a:rPr lang="pt-PT" dirty="0"/>
              <a:t> 6 </a:t>
            </a:r>
            <a:r>
              <a:rPr lang="pt-PT" dirty="0" err="1"/>
              <a:t>depends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: 12,14,15;</a:t>
            </a:r>
          </a:p>
          <a:p>
            <a:endParaRPr lang="pt-PT" dirty="0"/>
          </a:p>
          <a:p>
            <a:r>
              <a:rPr lang="pt-PT" dirty="0" err="1"/>
              <a:t>Requirements</a:t>
            </a:r>
            <a:r>
              <a:rPr lang="pt-PT" dirty="0"/>
              <a:t> 10,11,12 </a:t>
            </a:r>
            <a:r>
              <a:rPr lang="pt-PT" dirty="0" err="1"/>
              <a:t>and</a:t>
            </a:r>
            <a:r>
              <a:rPr lang="pt-PT" dirty="0"/>
              <a:t> 16 </a:t>
            </a:r>
            <a:r>
              <a:rPr lang="pt-PT" dirty="0" err="1"/>
              <a:t>depend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: 9;</a:t>
            </a:r>
          </a:p>
          <a:p>
            <a:endParaRPr lang="pt-PT" dirty="0"/>
          </a:p>
          <a:p>
            <a:r>
              <a:rPr lang="pt-PT" dirty="0" err="1"/>
              <a:t>Requirement</a:t>
            </a:r>
            <a:r>
              <a:rPr lang="pt-PT" dirty="0"/>
              <a:t> 9 </a:t>
            </a:r>
            <a:r>
              <a:rPr lang="pt-PT" dirty="0" err="1"/>
              <a:t>depends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: 13;</a:t>
            </a:r>
          </a:p>
          <a:p>
            <a:endParaRPr lang="pt-PT" dirty="0"/>
          </a:p>
          <a:p>
            <a:r>
              <a:rPr lang="pt-PT" dirty="0" err="1"/>
              <a:t>Requirement</a:t>
            </a:r>
            <a:r>
              <a:rPr lang="pt-PT" dirty="0"/>
              <a:t> 15 </a:t>
            </a:r>
            <a:r>
              <a:rPr lang="pt-PT" dirty="0" err="1"/>
              <a:t>depends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: 14.</a:t>
            </a:r>
            <a:endParaRPr lang="en-US" dirty="0"/>
          </a:p>
        </p:txBody>
      </p:sp>
      <p:pic>
        <p:nvPicPr>
          <p:cNvPr id="1026" name="Picture 2" descr="Tarefador (pdf) - Vinov www.vinov.com.b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9906" y="1748117"/>
            <a:ext cx="2170861" cy="21708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899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Implementation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should be developed in C# and HTML/CSS/JS using .NET Core MVC Framework.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The System must be integrated with an existing (re-modeled) SQL database.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Efficiency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Loading data from the database to the interface should be fast.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Updating the data from the database numerous tables should be fast.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F30F741A-0548-4B81-8245-C21870E5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1785730"/>
            <a:ext cx="801549" cy="801549"/>
          </a:xfrm>
          <a:prstGeom prst="rect">
            <a:avLst/>
          </a:prstGeom>
        </p:spPr>
      </p:pic>
      <p:pic>
        <p:nvPicPr>
          <p:cNvPr id="7" name="Picture 6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7339156-A9A4-4F05-AC1B-D4447F7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4" y="3811494"/>
            <a:ext cx="918455" cy="9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Portability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must be supported in various platforms.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It should allow authentication from external services (i.e., UA, Facebook, Google)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Users’ passwords must be encrypted.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Two factor authentication should be possible.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The platform shouldn't be accessible by normal users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180338B-FB30-43D9-A8C8-9E9F6B55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2" y="1769165"/>
            <a:ext cx="802041" cy="80204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63052F1-12A4-48AE-8464-D0661EF4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3728070"/>
            <a:ext cx="802042" cy="8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Navbar and Its menus must be simple and intuitive to use.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presentation of results must be paginated to make their reading easy and organized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When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deleting an account, although some of users’ data may be kept for history registries purposes, any personal information is hidden (overwritten by anonymous tags)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9ADD7-6C91-46A6-A576-254B201F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0" y="3952294"/>
            <a:ext cx="755527" cy="755527"/>
          </a:xfrm>
          <a:prstGeom prst="rect">
            <a:avLst/>
          </a:prstGeom>
        </p:spPr>
      </p:pic>
      <p:pic>
        <p:nvPicPr>
          <p:cNvPr id="6" name="Picture 5" descr="A close-up of a candle&#10;&#10;Description automatically generated with low confidence">
            <a:extLst>
              <a:ext uri="{FF2B5EF4-FFF2-40B4-BE49-F238E27FC236}">
                <a16:creationId xmlns:a16="http://schemas.microsoft.com/office/drawing/2014/main" id="{29AA2CE6-5DE7-433A-A943-903F4BDD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0" y="1841691"/>
            <a:ext cx="755528" cy="7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F832-9B77-4D46-B242-911A742E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System Architecture 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0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B418-45F0-4745-A1EF-8825895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12" y="214757"/>
            <a:ext cx="10665311" cy="959619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Architecture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B34C4-0818-453E-B88E-5F1A27F0C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9153" y="1246094"/>
            <a:ext cx="8588189" cy="4508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B3EB-D108-44B0-AB15-96E5DABB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A8A5-AA0A-4E9C-9879-045D6D80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and State of The Art (SOA)</a:t>
            </a:r>
          </a:p>
          <a:p>
            <a:r>
              <a:rPr lang="pt-PT" dirty="0"/>
              <a:t>Requirements gathering</a:t>
            </a:r>
          </a:p>
          <a:p>
            <a:r>
              <a:rPr lang="pt-PT" dirty="0"/>
              <a:t>Functional requirements</a:t>
            </a:r>
          </a:p>
          <a:p>
            <a:r>
              <a:rPr lang="pt-PT" dirty="0"/>
              <a:t>Non-functional requirements</a:t>
            </a:r>
          </a:p>
          <a:p>
            <a:r>
              <a:rPr lang="pt-PT" dirty="0"/>
              <a:t>System Architecture</a:t>
            </a:r>
          </a:p>
          <a:p>
            <a:r>
              <a:rPr lang="pt-PT" dirty="0"/>
              <a:t>Actors</a:t>
            </a:r>
          </a:p>
          <a:p>
            <a:r>
              <a:rPr lang="pt-PT" dirty="0"/>
              <a:t>Use cases</a:t>
            </a:r>
          </a:p>
          <a:p>
            <a:r>
              <a:rPr lang="pt-PT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232284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1DF7A-C94D-4AC6-896C-22550B9C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83" y="403603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Deployment Diagram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999CD25-154A-419C-AE19-28C926302B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7496" y="1979157"/>
            <a:ext cx="10515598" cy="354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60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17" y="-2385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Domain Model Diagram</a:t>
            </a:r>
            <a:endParaRPr lang="pt-PT" dirty="0"/>
          </a:p>
        </p:txBody>
      </p:sp>
      <p:pic>
        <p:nvPicPr>
          <p:cNvPr id="8" name="Content Placeholder 7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92918E0E-E7B6-4538-8221-34F98E426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183" y="824845"/>
            <a:ext cx="9850734" cy="5953642"/>
          </a:xfrm>
        </p:spPr>
      </p:pic>
    </p:spTree>
    <p:extLst>
      <p:ext uri="{BB962C8B-B14F-4D97-AF65-F5344CB8AC3E}">
        <p14:creationId xmlns:p14="http://schemas.microsoft.com/office/powerpoint/2010/main" val="4248170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Dimensions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741,490 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Users</a:t>
            </a:r>
            <a:endParaRPr lang="pt-PT" dirty="0">
              <a:cs typeface="Arial" panose="020B0604020202020204" pitchFamily="34" charset="0"/>
            </a:endParaRP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562,871 </a:t>
            </a:r>
            <a:r>
              <a:rPr lang="pt-PT" dirty="0">
                <a:cs typeface="Arial" panose="020B0604020202020204" pitchFamily="34" charset="0"/>
              </a:rPr>
              <a:t>Students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116,500 </a:t>
            </a:r>
            <a:r>
              <a:rPr lang="pt-PT" dirty="0">
                <a:cs typeface="Arial" panose="020B0604020202020204" pitchFamily="34" charset="0"/>
              </a:rPr>
              <a:t>Teachers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23,902 </a:t>
            </a:r>
            <a:r>
              <a:rPr lang="pt-PT" dirty="0">
                <a:latin typeface="+mj-lt"/>
                <a:cs typeface="Arial" panose="020B0604020202020204" pitchFamily="34" charset="0"/>
              </a:rPr>
              <a:t>Schools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2,838,385 </a:t>
            </a:r>
            <a:r>
              <a:rPr lang="pt-PT" dirty="0">
                <a:cs typeface="Arial" panose="020B0604020202020204" pitchFamily="34" charset="0"/>
              </a:rPr>
              <a:t>Games Generated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8,531,146 </a:t>
            </a:r>
            <a:r>
              <a:rPr lang="pt-PT" dirty="0">
                <a:cs typeface="Arial" panose="020B0604020202020204" pitchFamily="34" charset="0"/>
              </a:rPr>
              <a:t>Individual Questions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52345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g dolls with one painted">
            <a:extLst>
              <a:ext uri="{FF2B5EF4-FFF2-40B4-BE49-F238E27FC236}">
                <a16:creationId xmlns:a16="http://schemas.microsoft.com/office/drawing/2014/main" id="{48CD25AA-0AD2-44AC-9EE2-9771AA5D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25934" b="1092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863D7-D79E-4316-A1CD-9D66BE0C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3414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1</a:t>
            </a:r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116699A1-6F85-49E9-AC61-D52937A83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643464"/>
            <a:ext cx="8442330" cy="546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85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2</a:t>
            </a:r>
            <a:endParaRPr lang="en-US" sz="4000" spc="-300" dirty="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E1AFE97-87B7-4B74-BC81-D0ED43F8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643464"/>
            <a:ext cx="7957929" cy="57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9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789E4-F59D-4547-86A1-BAB84805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Use Cases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30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1</a:t>
            </a:r>
            <a:endParaRPr lang="pt-PT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Add/Remove user roles.</a:t>
            </a:r>
          </a:p>
          <a:p>
            <a:pPr marL="457200" lvl="1" indent="0">
              <a:spcAft>
                <a:spcPts val="200"/>
              </a:spcAft>
              <a:buNone/>
            </a:pPr>
            <a:endParaRPr lang="pt-PT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1 - Go to the UTILIZADORES tab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2 - Find the user whose role you want to change (by searching or  filtering, or otherwise) 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3 - Click the Ver Perfil button on that user’s row.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4 - You’ll then be able to change that user’s role.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41F99E6-6E40-4F06-853F-3C67A0FA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061067"/>
            <a:ext cx="6314487" cy="47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82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2</a:t>
            </a:r>
            <a:endParaRPr lang="pt-PT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Send a mass Email to a group of people.</a:t>
            </a:r>
          </a:p>
          <a:p>
            <a:pPr marL="457200" lvl="1" indent="0">
              <a:buNone/>
            </a:pPr>
            <a:endParaRPr lang="pt-PT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1 - Go to the MAILING tab.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2 - Choose a title and write an email message.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3 - Select the sender.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4 - Select who will receive it (other admins, teachers, students).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5 - Press ENVIAR.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117CB-D00C-482E-9841-4C433C9C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974244"/>
            <a:ext cx="6314487" cy="49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31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3 </a:t>
            </a:r>
            <a:endParaRPr lang="pt-PT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Assign a School to a competition</a:t>
            </a:r>
          </a:p>
          <a:p>
            <a:pPr marL="457200" lvl="1" indent="0">
              <a:buNone/>
            </a:pPr>
            <a:endParaRPr lang="pt-PT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– Go to the COMPETIÇÕES tab.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– Choose the INSCREVER ESCOLAS option.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– Select the Competition.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– Select the schools you want to sign up, by checkmarking them on the table.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 – Press the INSCREVER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4C92-DFC5-42AA-B9BB-F8A6BCBF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77" y="643464"/>
            <a:ext cx="5390011" cy="55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A1B2-EDCA-4D7C-800E-963897F9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4" y="942174"/>
            <a:ext cx="115106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What  previous works exist in this context?</a:t>
            </a:r>
            <a:br>
              <a:rPr lang="pt-PT" dirty="0"/>
            </a:b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6EBD-FFF9-48B1-ACF2-B4FAA52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78" y="2161205"/>
            <a:ext cx="10233800" cy="4351338"/>
          </a:xfrm>
        </p:spPr>
        <p:txBody>
          <a:bodyPr/>
          <a:lstStyle/>
          <a:p>
            <a:r>
              <a:rPr lang="en-US" sz="2500" dirty="0"/>
              <a:t>Pmate BackOffice is a management platform for admins</a:t>
            </a:r>
            <a:endParaRPr lang="pt-PT" sz="2500" dirty="0"/>
          </a:p>
          <a:p>
            <a:r>
              <a:rPr lang="pt-PT" sz="2500" dirty="0"/>
              <a:t>An equivalent currently operational plataform already exists for this purpose</a:t>
            </a:r>
          </a:p>
          <a:p>
            <a:r>
              <a:rPr lang="pt-PT" sz="2500" dirty="0"/>
              <a:t>Existing platform is non-intuitive, the  technology  outdated (has barely received any changes in 20 years) and  contains many unused and not implemented features.</a:t>
            </a:r>
          </a:p>
          <a:p>
            <a:r>
              <a:rPr lang="pt-PT" sz="2500" dirty="0"/>
              <a:t>New Platform goals:</a:t>
            </a:r>
          </a:p>
          <a:p>
            <a:pPr lvl="1"/>
            <a:r>
              <a:rPr lang="pt-PT" dirty="0"/>
              <a:t>Cleaner and more appealing interface</a:t>
            </a:r>
          </a:p>
          <a:p>
            <a:pPr lvl="1"/>
            <a:r>
              <a:rPr lang="pt-PT" dirty="0"/>
              <a:t>Use of a more up-to-date framework - .Net Core MVC</a:t>
            </a:r>
          </a:p>
          <a:p>
            <a:pPr lvl="1"/>
            <a:r>
              <a:rPr lang="pt-PT" dirty="0"/>
              <a:t>Improvements on the database model (Migration to .Net Identity tables) 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7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4 </a:t>
            </a:r>
            <a:endParaRPr lang="pt-PT" sz="40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 fontScale="92500" lnSpcReduction="10000"/>
          </a:bodyPr>
          <a:lstStyle/>
          <a:p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Check the results of a competition.</a:t>
            </a:r>
          </a:p>
          <a:p>
            <a:pPr marL="457200" lvl="1" indent="0">
              <a:buNone/>
            </a:pPr>
            <a:endParaRPr lang="pt-PT" sz="1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– Go to the COMPETIÇÕES tab.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– Choose the LISTAR COMPETIÇÕES option.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– Find the competition you want (by searching or otherwise)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– Click the ‘VER MAIS’ button (+) on that competition’s row.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5.1 – If the results aren’t generated yet, Click the ‘Gerar Resultados’ button to generate the results and view them.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5.2 – If they are already generated, Click the ‘Ver Resultados’ button to view the results.</a:t>
            </a:r>
          </a:p>
        </p:txBody>
      </p:sp>
      <p:pic>
        <p:nvPicPr>
          <p:cNvPr id="4" name="Picture 2" descr="Nenhuma descrição disponível.">
            <a:extLst>
              <a:ext uri="{FF2B5EF4-FFF2-40B4-BE49-F238E27FC236}">
                <a16:creationId xmlns:a16="http://schemas.microsoft.com/office/drawing/2014/main" id="{B93163E4-95D0-49ED-A9A1-518891086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539" y="808488"/>
            <a:ext cx="6314487" cy="52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24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5 </a:t>
            </a:r>
            <a:endParaRPr lang="pt-PT" sz="40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Create a Training Game</a:t>
            </a:r>
          </a:p>
          <a:p>
            <a:pPr marL="457200" lvl="1" indent="0">
              <a:buNone/>
            </a:pPr>
            <a:endParaRPr lang="pt-PT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– Go to the TREINOS tab.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– Choose the CRIAR option.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– Fill out the form specifying the model for the questions, and other important information.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– Submit.</a:t>
            </a:r>
          </a:p>
          <a:p>
            <a:pPr marL="0" indent="0">
              <a:buNone/>
            </a:pPr>
            <a:r>
              <a:rPr lang="pt-PT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	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280AF2-02C6-46C6-A330-AD6126F9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934778"/>
            <a:ext cx="6314487" cy="49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98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522D-C29E-432F-9A0A-1BFEA2A5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9" y="5521863"/>
            <a:ext cx="4253753" cy="1336137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60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Mock – Up </a:t>
            </a:r>
          </a:p>
        </p:txBody>
      </p:sp>
      <p:pic>
        <p:nvPicPr>
          <p:cNvPr id="4098" name="Picture 2" descr="Wireframes: O Que São e Como Criar O Seu (+ 10 Exemplos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2260" y="159777"/>
            <a:ext cx="7941422" cy="5296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2339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FCB-A52E-43E5-9F19-2038796D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pic>
        <p:nvPicPr>
          <p:cNvPr id="8" name="Graphic 5" descr="Question mark">
            <a:extLst>
              <a:ext uri="{FF2B5EF4-FFF2-40B4-BE49-F238E27FC236}">
                <a16:creationId xmlns:a16="http://schemas.microsoft.com/office/drawing/2014/main" id="{A5284CAD-FACF-4FD8-B9D6-AF558DB7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  <p:pic>
        <p:nvPicPr>
          <p:cNvPr id="4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90C04-36D9-4438-A76B-C273A68C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47"/>
            <a:ext cx="10739225" cy="5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6B48-9E3E-4066-A945-9BC0CD7A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(SOA)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D521-499E-4240-87C3-34F9BCBF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competitions coming up implies the necessity  to create new tests</a:t>
            </a:r>
          </a:p>
          <a:p>
            <a:r>
              <a:rPr lang="en-US" dirty="0"/>
              <a:t>When new schools want to be part of Pmate, admins handle their registry</a:t>
            </a:r>
          </a:p>
          <a:p>
            <a:r>
              <a:rPr lang="en-US" dirty="0"/>
              <a:t>At any time, new training tests may be created for students to practice on the main Pmate website</a:t>
            </a:r>
          </a:p>
          <a:p>
            <a:r>
              <a:rPr lang="en-US" dirty="0"/>
              <a:t>During competitions, any problems/bugs that participants stumble upon are handled by 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796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2788-85A5-4C91-B2C2-978016BE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Requirements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E861D86-7D98-4C0C-AE7C-E29072F8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270" y="643464"/>
            <a:ext cx="2838179" cy="2838179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415237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BFE1-D951-4C2C-BB22-C82AD952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168"/>
            <a:ext cx="10515600" cy="1325563"/>
          </a:xfrm>
        </p:spPr>
        <p:txBody>
          <a:bodyPr/>
          <a:lstStyle/>
          <a:p>
            <a:r>
              <a:rPr lang="en-US" dirty="0"/>
              <a:t>Requirements gathering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AA55-167B-4F05-A5D1-C44454C2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233998"/>
            <a:ext cx="10233800" cy="4351338"/>
          </a:xfrm>
        </p:spPr>
        <p:txBody>
          <a:bodyPr/>
          <a:lstStyle/>
          <a:p>
            <a:r>
              <a:rPr lang="en-US" dirty="0"/>
              <a:t>This platform is used only by a few group of people doing administrative work</a:t>
            </a:r>
          </a:p>
          <a:p>
            <a:r>
              <a:rPr lang="en-US" dirty="0"/>
              <a:t>Direct communication (via online meetings) with:</a:t>
            </a:r>
          </a:p>
          <a:p>
            <a:pPr lvl="1"/>
            <a:r>
              <a:rPr lang="en-US" dirty="0"/>
              <a:t>One of the people responsible for Pmate’s  Systems (Advisor of the project) </a:t>
            </a:r>
          </a:p>
          <a:p>
            <a:pPr lvl="1"/>
            <a:r>
              <a:rPr lang="en-US" dirty="0"/>
              <a:t>A user of the current Backoffice</a:t>
            </a:r>
          </a:p>
        </p:txBody>
      </p:sp>
    </p:spTree>
    <p:extLst>
      <p:ext uri="{BB962C8B-B14F-4D97-AF65-F5344CB8AC3E}">
        <p14:creationId xmlns:p14="http://schemas.microsoft.com/office/powerpoint/2010/main" val="401830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08" y="189027"/>
            <a:ext cx="8062178" cy="1325563"/>
          </a:xfrm>
        </p:spPr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226" y="2283696"/>
            <a:ext cx="10438726" cy="35600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Authorization Levels	</a:t>
            </a:r>
          </a:p>
          <a:p>
            <a:pPr marL="1076325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There are different roles with different privileges (admin, teacher, student)</a:t>
            </a:r>
          </a:p>
          <a:p>
            <a:pPr marL="1076325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Only possessors of the admin role can access the BackOffice</a:t>
            </a:r>
          </a:p>
          <a:p>
            <a:pPr marL="914400" lvl="2" indent="0">
              <a:buNone/>
            </a:pPr>
            <a:endParaRPr lang="pt-PT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External Interfaces</a:t>
            </a:r>
            <a:endParaRPr lang="en-US" dirty="0"/>
          </a:p>
          <a:p>
            <a:pPr marL="1071563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sz="2400" b="0" i="0" u="none" strike="noStrike" dirty="0" err="1">
                <a:solidFill>
                  <a:srgbClr val="00B0F0"/>
                </a:solidFill>
                <a:effectLst/>
              </a:rPr>
              <a:t>Pmate</a:t>
            </a:r>
            <a:r>
              <a:rPr lang="en-US" sz="2400" b="0" i="0" u="none" strike="noStrike" dirty="0">
                <a:solidFill>
                  <a:srgbClr val="00B0F0"/>
                </a:solidFill>
                <a:effectLst/>
              </a:rPr>
              <a:t> has other interfaces. </a:t>
            </a:r>
            <a:r>
              <a:rPr lang="en-US" sz="2400" dirty="0">
                <a:solidFill>
                  <a:srgbClr val="00B0F0"/>
                </a:solidFill>
              </a:rPr>
              <a:t>The creation of accounts happens on the main website </a:t>
            </a:r>
            <a:r>
              <a:rPr lang="en-US" sz="2400" u="sng" dirty="0">
                <a:solidFill>
                  <a:srgbClr val="00B0F0"/>
                </a:solidFill>
              </a:rPr>
              <a:t>pmate.ua.pt</a:t>
            </a:r>
            <a:r>
              <a:rPr lang="en-US" sz="2400" b="0" i="0" u="sng" strike="noStrike" dirty="0">
                <a:solidFill>
                  <a:srgbClr val="00B0F0"/>
                </a:solidFill>
                <a:effectLst/>
              </a:rPr>
              <a:t> </a:t>
            </a:r>
            <a:endParaRPr lang="en-US" sz="2400" u="sng" dirty="0">
              <a:solidFill>
                <a:srgbClr val="00B0F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DBA45DC-6CB0-40B1-93A2-B6C060F11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5" y="1964214"/>
            <a:ext cx="802042" cy="80204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83E1FB-FE47-4CA1-B1F1-3AD6CDB3A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8" y="4318010"/>
            <a:ext cx="698581" cy="6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915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699</TotalTime>
  <Words>1246</Words>
  <Application>Microsoft Office PowerPoint</Application>
  <PresentationFormat>Widescreen</PresentationFormat>
  <Paragraphs>195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Corbel</vt:lpstr>
      <vt:lpstr>Corbel (Cabeçalhos)</vt:lpstr>
      <vt:lpstr>Noto Sans Symbols</vt:lpstr>
      <vt:lpstr>Whitney</vt:lpstr>
      <vt:lpstr>Wingdings</vt:lpstr>
      <vt:lpstr>Depth</vt:lpstr>
      <vt:lpstr>PMATE BackOffice </vt:lpstr>
      <vt:lpstr>Index</vt:lpstr>
      <vt:lpstr>Context  What  previous works exist in this context? </vt:lpstr>
      <vt:lpstr>Old Platform </vt:lpstr>
      <vt:lpstr>Old Platform </vt:lpstr>
      <vt:lpstr>State of the Art (SOA)</vt:lpstr>
      <vt:lpstr>Requirements</vt:lpstr>
      <vt:lpstr>Requirements gathering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Requirement Dependencies </vt:lpstr>
      <vt:lpstr>Non-Functional Requirements</vt:lpstr>
      <vt:lpstr>Non-Functional Requirements</vt:lpstr>
      <vt:lpstr>Non-Functional Requirements</vt:lpstr>
      <vt:lpstr>System Architecture </vt:lpstr>
      <vt:lpstr>Architecture Diagram</vt:lpstr>
      <vt:lpstr>Deployment Diagram</vt:lpstr>
      <vt:lpstr>Domain Model Diagram</vt:lpstr>
      <vt:lpstr>Database Dimensions</vt:lpstr>
      <vt:lpstr>Personas</vt:lpstr>
      <vt:lpstr>Persona 1</vt:lpstr>
      <vt:lpstr>Persona 2</vt:lpstr>
      <vt:lpstr>Use Cases</vt:lpstr>
      <vt:lpstr>Use Case 1</vt:lpstr>
      <vt:lpstr>Use Case 2</vt:lpstr>
      <vt:lpstr>Use Case 3 </vt:lpstr>
      <vt:lpstr>Use Case 4 </vt:lpstr>
      <vt:lpstr>Use Case 5 </vt:lpstr>
      <vt:lpstr>Mock – Up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PMATE BackOffice</dc:title>
  <dc:creator>fabio carmelino</dc:creator>
  <cp:lastModifiedBy>fabio carmelino</cp:lastModifiedBy>
  <cp:revision>73</cp:revision>
  <dcterms:created xsi:type="dcterms:W3CDTF">2021-04-09T12:46:18Z</dcterms:created>
  <dcterms:modified xsi:type="dcterms:W3CDTF">2021-04-17T21:26:00Z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